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  <p:sldMasterId id="2147483676" r:id="rId2"/>
  </p:sldMasterIdLst>
  <p:notesMasterIdLst>
    <p:notesMasterId r:id="rId10"/>
  </p:notesMasterIdLst>
  <p:sldIdLst>
    <p:sldId id="256" r:id="rId3"/>
    <p:sldId id="257" r:id="rId4"/>
    <p:sldId id="258" r:id="rId5"/>
    <p:sldId id="260" r:id="rId6"/>
    <p:sldId id="262" r:id="rId7"/>
    <p:sldId id="263" r:id="rId8"/>
    <p:sldId id="264" r:id="rId9"/>
  </p:sldIdLst>
  <p:sldSz cx="9144000" cy="6858000" type="screen4x3"/>
  <p:notesSz cx="7010400" cy="9296400"/>
  <p:embeddedFontLst>
    <p:embeddedFont>
      <p:font typeface="Constantia" panose="02030602050306030303" pitchFamily="18" charset="0"/>
      <p:regular r:id="rId11"/>
      <p:bold r:id="rId12"/>
      <p:italic r:id="rId13"/>
      <p:boldItalic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1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1.fntdata"/><Relationship Id="rId5" Type="http://schemas.openxmlformats.org/officeDocument/2006/relationships/slide" Target="slides/slide3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970937" y="0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81100" y="696912"/>
            <a:ext cx="4648199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701039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828944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701039" y="4415789"/>
            <a:ext cx="56082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1" name="Shape 201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00" cy="464700"/>
          </a:xfrm>
          <a:prstGeom prst="rect">
            <a:avLst/>
          </a:prstGeom>
        </p:spPr>
        <p:txBody>
          <a:bodyPr lIns="93175" tIns="46575" rIns="93175" bIns="46575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19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701039" y="4415789"/>
            <a:ext cx="56082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9" name="Shape 209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00" cy="464700"/>
          </a:xfrm>
          <a:prstGeom prst="rect">
            <a:avLst/>
          </a:prstGeom>
        </p:spPr>
        <p:txBody>
          <a:bodyPr lIns="93175" tIns="46575" rIns="93175" bIns="46575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351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701039" y="4415789"/>
            <a:ext cx="56082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6" name="Shape 216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00" cy="464700"/>
          </a:xfrm>
          <a:prstGeom prst="rect">
            <a:avLst/>
          </a:prstGeom>
        </p:spPr>
        <p:txBody>
          <a:bodyPr lIns="93175" tIns="46575" rIns="93175" bIns="46575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247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701039" y="4415789"/>
            <a:ext cx="5608319" cy="418337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8" name="Shape 228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78623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47" name="Shape 247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894155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Shape 255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6" name="Shape 256"/>
          <p:cNvSpPr txBox="1">
            <a:spLocks noGrp="1"/>
          </p:cNvSpPr>
          <p:nvPr>
            <p:ph type="body" idx="1"/>
          </p:nvPr>
        </p:nvSpPr>
        <p:spPr>
          <a:xfrm>
            <a:off x="701039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Sedition and Espionage Act – the strikes that take place</a:t>
            </a:r>
          </a:p>
        </p:txBody>
      </p:sp>
    </p:spTree>
    <p:extLst>
      <p:ext uri="{BB962C8B-B14F-4D97-AF65-F5344CB8AC3E}">
        <p14:creationId xmlns:p14="http://schemas.microsoft.com/office/powerpoint/2010/main" val="797452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701039" y="4415789"/>
            <a:ext cx="5608319" cy="418337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6" name="Shape 266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68577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2" name="Shape 8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/>
            </a:lvl1pPr>
            <a:lvl2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/>
            </a:lvl2pPr>
            <a:lvl3pPr marL="1143000" lvl="2" indent="-762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/>
            </a:lvl3pPr>
            <a:lvl4pPr marL="160020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/>
            </a:lvl4pPr>
            <a:lvl5pPr marL="205740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6pPr>
            <a:lvl7pPr marL="297180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7pPr>
            <a:lvl8pPr marL="342900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8pPr>
            <a:lvl9pPr marL="388620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/>
            </a:lvl1pPr>
            <a:lvl2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/>
            </a:lvl2pPr>
            <a:lvl3pPr marL="1143000" lvl="2" indent="-762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/>
            </a:lvl3pPr>
            <a:lvl4pPr marL="160020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/>
            </a:lvl4pPr>
            <a:lvl5pPr marL="205740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6pPr>
            <a:lvl7pPr marL="297180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7pPr>
            <a:lvl8pPr marL="342900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8pPr>
            <a:lvl9pPr marL="388620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21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/>
            </a:lvl1pPr>
            <a:lvl2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/>
            </a:lvl2pPr>
            <a:lvl3pPr marL="1143000" lvl="2" indent="-762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/>
            </a:lvl3pPr>
            <a:lvl4pPr marL="160020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/>
            </a:lvl4pPr>
            <a:lvl5pPr marL="205740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6pPr>
            <a:lvl7pPr marL="297180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7pPr>
            <a:lvl8pPr marL="342900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8pPr>
            <a:lvl9pPr marL="388620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body" idx="3"/>
          </p:nvPr>
        </p:nvSpPr>
        <p:spPr>
          <a:xfrm>
            <a:off x="4648200" y="3938587"/>
            <a:ext cx="4038600" cy="218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/>
            </a:lvl1pPr>
            <a:lvl2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/>
            </a:lvl2pPr>
            <a:lvl3pPr marL="1143000" lvl="2" indent="-762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/>
            </a:lvl3pPr>
            <a:lvl4pPr marL="160020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/>
            </a:lvl4pPr>
            <a:lvl5pPr marL="205740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6pPr>
            <a:lvl7pPr marL="297180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7pPr>
            <a:lvl8pPr marL="342900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8pPr>
            <a:lvl9pPr marL="388620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21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/>
            </a:lvl1pPr>
            <a:lvl2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/>
            </a:lvl2pPr>
            <a:lvl3pPr marL="1143000" lvl="2" indent="-762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/>
            </a:lvl3pPr>
            <a:lvl4pPr marL="160020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/>
            </a:lvl4pPr>
            <a:lvl5pPr marL="205740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6pPr>
            <a:lvl7pPr marL="297180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7pPr>
            <a:lvl8pPr marL="342900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8pPr>
            <a:lvl9pPr marL="388620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21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/>
            </a:lvl1pPr>
            <a:lvl2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/>
            </a:lvl2pPr>
            <a:lvl3pPr marL="1143000" lvl="2" indent="-762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/>
            </a:lvl3pPr>
            <a:lvl4pPr marL="160020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/>
            </a:lvl4pPr>
            <a:lvl5pPr marL="205740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6pPr>
            <a:lvl7pPr marL="297180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7pPr>
            <a:lvl8pPr marL="342900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8pPr>
            <a:lvl9pPr marL="388620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body" idx="3"/>
          </p:nvPr>
        </p:nvSpPr>
        <p:spPr>
          <a:xfrm>
            <a:off x="457200" y="3938587"/>
            <a:ext cx="4038600" cy="218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/>
            </a:lvl1pPr>
            <a:lvl2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/>
            </a:lvl2pPr>
            <a:lvl3pPr marL="1143000" lvl="2" indent="-762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/>
            </a:lvl3pPr>
            <a:lvl4pPr marL="160020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/>
            </a:lvl4pPr>
            <a:lvl5pPr marL="205740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6pPr>
            <a:lvl7pPr marL="297180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7pPr>
            <a:lvl8pPr marL="342900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8pPr>
            <a:lvl9pPr marL="388620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body" idx="4"/>
          </p:nvPr>
        </p:nvSpPr>
        <p:spPr>
          <a:xfrm>
            <a:off x="4648200" y="3938587"/>
            <a:ext cx="4038600" cy="218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/>
            </a:lvl1pPr>
            <a:lvl2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/>
            </a:lvl2pPr>
            <a:lvl3pPr marL="1143000" lvl="2" indent="-762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/>
            </a:lvl3pPr>
            <a:lvl4pPr marL="160020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/>
            </a:lvl4pPr>
            <a:lvl5pPr marL="205740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6pPr>
            <a:lvl7pPr marL="297180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7pPr>
            <a:lvl8pPr marL="342900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8pPr>
            <a:lvl9pPr marL="388620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 rot="5400000">
            <a:off x="4732350" y="2171687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7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/>
            </a:lvl1pPr>
            <a:lvl2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/>
            </a:lvl2pPr>
            <a:lvl3pPr marL="1143000" lvl="2" indent="-762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/>
            </a:lvl3pPr>
            <a:lvl4pPr marL="160020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/>
            </a:lvl4pPr>
            <a:lvl5pPr marL="205740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6pPr>
            <a:lvl7pPr marL="297180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7pPr>
            <a:lvl8pPr marL="342900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8pPr>
            <a:lvl9pPr marL="388620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45" name="Shape 14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6" name="Shape 14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/>
            </a:lvl1pPr>
            <a:lvl2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/>
            </a:lvl2pPr>
            <a:lvl3pPr marL="1143000" lvl="2" indent="-762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/>
            </a:lvl3pPr>
            <a:lvl4pPr marL="160020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/>
            </a:lvl4pPr>
            <a:lvl5pPr marL="205740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6pPr>
            <a:lvl7pPr marL="297180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7pPr>
            <a:lvl8pPr marL="342900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8pPr>
            <a:lvl9pPr marL="388620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3" name="Shape 15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21859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3"/>
          </p:nvPr>
        </p:nvSpPr>
        <p:spPr>
          <a:xfrm>
            <a:off x="4648200" y="3938587"/>
            <a:ext cx="4038599" cy="218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rtl="0">
              <a:spcBef>
                <a:spcPts val="0"/>
              </a:spcBef>
              <a:buFont typeface="Arial"/>
              <a:buNone/>
              <a:defRPr/>
            </a:lvl1pPr>
            <a:lvl2pPr marL="457200" lvl="1" indent="0" rtl="0">
              <a:spcBef>
                <a:spcPts val="0"/>
              </a:spcBef>
              <a:buFont typeface="Arial"/>
              <a:buNone/>
              <a:defRPr/>
            </a:lvl2pPr>
            <a:lvl3pPr marL="914400" lvl="2" indent="0" rtl="0">
              <a:spcBef>
                <a:spcPts val="0"/>
              </a:spcBef>
              <a:buFont typeface="Arial"/>
              <a:buNone/>
              <a:defRPr/>
            </a:lvl3pPr>
            <a:lvl4pPr marL="1371600" lvl="3" indent="0" rtl="0">
              <a:spcBef>
                <a:spcPts val="0"/>
              </a:spcBef>
              <a:buFont typeface="Arial"/>
              <a:buNone/>
              <a:defRPr/>
            </a:lvl4pPr>
            <a:lvl5pPr marL="1828800" lvl="4" indent="0" rtl="0">
              <a:spcBef>
                <a:spcPts val="0"/>
              </a:spcBef>
              <a:buFont typeface="Arial"/>
              <a:buNone/>
              <a:defRPr/>
            </a:lvl5pPr>
            <a:lvl6pPr marL="2286000" lvl="5" indent="0" rtl="0">
              <a:spcBef>
                <a:spcPts val="0"/>
              </a:spcBef>
              <a:buFont typeface="Arial"/>
              <a:buNone/>
              <a:defRPr/>
            </a:lvl6pPr>
            <a:lvl7pPr marL="2743200" lvl="6" indent="0" rtl="0">
              <a:spcBef>
                <a:spcPts val="0"/>
              </a:spcBef>
              <a:buFont typeface="Arial"/>
              <a:buNone/>
              <a:defRPr/>
            </a:lvl7pPr>
            <a:lvl8pPr marL="3200400" lvl="7" indent="0" rtl="0">
              <a:spcBef>
                <a:spcPts val="0"/>
              </a:spcBef>
              <a:buFont typeface="Arial"/>
              <a:buNone/>
              <a:defRPr/>
            </a:lvl8pPr>
            <a:lvl9pPr marL="3657600" lvl="8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58" name="Shape 15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9" name="Shape 15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0" name="Shape 16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4" name="Shape 164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rtl="0">
              <a:spcBef>
                <a:spcPts val="0"/>
              </a:spcBef>
              <a:buFont typeface="Arial"/>
              <a:buNone/>
              <a:defRPr/>
            </a:lvl1pPr>
            <a:lvl2pPr marL="457200" lvl="1" indent="0" rtl="0">
              <a:spcBef>
                <a:spcPts val="0"/>
              </a:spcBef>
              <a:buFont typeface="Arial"/>
              <a:buNone/>
              <a:defRPr/>
            </a:lvl2pPr>
            <a:lvl3pPr marL="914400" lvl="2" indent="0" rtl="0">
              <a:spcBef>
                <a:spcPts val="0"/>
              </a:spcBef>
              <a:buFont typeface="Arial"/>
              <a:buNone/>
              <a:defRPr/>
            </a:lvl3pPr>
            <a:lvl4pPr marL="1371600" lvl="3" indent="0" rtl="0">
              <a:spcBef>
                <a:spcPts val="0"/>
              </a:spcBef>
              <a:buFont typeface="Arial"/>
              <a:buNone/>
              <a:defRPr/>
            </a:lvl4pPr>
            <a:lvl5pPr marL="1828800" lvl="4" indent="0" rtl="0">
              <a:spcBef>
                <a:spcPts val="0"/>
              </a:spcBef>
              <a:buFont typeface="Arial"/>
              <a:buNone/>
              <a:defRPr/>
            </a:lvl5pPr>
            <a:lvl6pPr marL="2286000" lvl="5" indent="0" rtl="0">
              <a:spcBef>
                <a:spcPts val="0"/>
              </a:spcBef>
              <a:buFont typeface="Arial"/>
              <a:buNone/>
              <a:defRPr/>
            </a:lvl6pPr>
            <a:lvl7pPr marL="2743200" lvl="6" indent="0" rtl="0">
              <a:spcBef>
                <a:spcPts val="0"/>
              </a:spcBef>
              <a:buFont typeface="Arial"/>
              <a:buNone/>
              <a:defRPr/>
            </a:lvl7pPr>
            <a:lvl8pPr marL="3200400" lvl="7" indent="0" rtl="0">
              <a:spcBef>
                <a:spcPts val="0"/>
              </a:spcBef>
              <a:buFont typeface="Arial"/>
              <a:buNone/>
              <a:defRPr/>
            </a:lvl8pPr>
            <a:lvl9pPr marL="3657600" lvl="8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65" name="Shape 16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6" name="Shape 16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7" name="Shape 16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0" name="Shape 17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1" name="Shape 17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74" name="Shape 17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5" name="Shape 17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6" name="Shape 17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00" cy="639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lvl="0" indent="0" rtl="0">
              <a:spcBef>
                <a:spcPts val="0"/>
              </a:spcBef>
              <a:buFont typeface="Arial"/>
              <a:buNone/>
              <a:defRPr/>
            </a:lvl1pPr>
            <a:lvl2pPr marL="457200" lvl="1" indent="0" rtl="0">
              <a:spcBef>
                <a:spcPts val="0"/>
              </a:spcBef>
              <a:buFont typeface="Arial"/>
              <a:buNone/>
              <a:defRPr/>
            </a:lvl2pPr>
            <a:lvl3pPr marL="914400" lvl="2" indent="0" rtl="0">
              <a:spcBef>
                <a:spcPts val="0"/>
              </a:spcBef>
              <a:buFont typeface="Arial"/>
              <a:buNone/>
              <a:defRPr/>
            </a:lvl3pPr>
            <a:lvl4pPr marL="1371600" lvl="3" indent="0" rtl="0">
              <a:spcBef>
                <a:spcPts val="0"/>
              </a:spcBef>
              <a:buFont typeface="Arial"/>
              <a:buNone/>
              <a:defRPr/>
            </a:lvl4pPr>
            <a:lvl5pPr marL="1828800" lvl="4" indent="0" rtl="0">
              <a:spcBef>
                <a:spcPts val="0"/>
              </a:spcBef>
              <a:buFont typeface="Arial"/>
              <a:buNone/>
              <a:defRPr/>
            </a:lvl5pPr>
            <a:lvl6pPr marL="2286000" lvl="5" indent="0" rtl="0">
              <a:spcBef>
                <a:spcPts val="0"/>
              </a:spcBef>
              <a:buFont typeface="Arial"/>
              <a:buNone/>
              <a:defRPr/>
            </a:lvl6pPr>
            <a:lvl7pPr marL="2743200" lvl="6" indent="0" rtl="0">
              <a:spcBef>
                <a:spcPts val="0"/>
              </a:spcBef>
              <a:buFont typeface="Arial"/>
              <a:buNone/>
              <a:defRPr/>
            </a:lvl7pPr>
            <a:lvl8pPr marL="3200400" lvl="7" indent="0" rtl="0">
              <a:spcBef>
                <a:spcPts val="0"/>
              </a:spcBef>
              <a:buFont typeface="Arial"/>
              <a:buNone/>
              <a:defRPr/>
            </a:lvl8pPr>
            <a:lvl9pPr marL="3657600" lvl="8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80" name="Shape 18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1" name="Shape 181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900" cy="639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lvl="0" indent="0" rtl="0">
              <a:spcBef>
                <a:spcPts val="0"/>
              </a:spcBef>
              <a:buFont typeface="Arial"/>
              <a:buNone/>
              <a:defRPr/>
            </a:lvl1pPr>
            <a:lvl2pPr marL="457200" lvl="1" indent="0" rtl="0">
              <a:spcBef>
                <a:spcPts val="0"/>
              </a:spcBef>
              <a:buFont typeface="Arial"/>
              <a:buNone/>
              <a:defRPr/>
            </a:lvl2pPr>
            <a:lvl3pPr marL="914400" lvl="2" indent="0" rtl="0">
              <a:spcBef>
                <a:spcPts val="0"/>
              </a:spcBef>
              <a:buFont typeface="Arial"/>
              <a:buNone/>
              <a:defRPr/>
            </a:lvl3pPr>
            <a:lvl4pPr marL="1371600" lvl="3" indent="0" rtl="0">
              <a:spcBef>
                <a:spcPts val="0"/>
              </a:spcBef>
              <a:buFont typeface="Arial"/>
              <a:buNone/>
              <a:defRPr/>
            </a:lvl4pPr>
            <a:lvl5pPr marL="1828800" lvl="4" indent="0" rtl="0">
              <a:spcBef>
                <a:spcPts val="0"/>
              </a:spcBef>
              <a:buFont typeface="Arial"/>
              <a:buNone/>
              <a:defRPr/>
            </a:lvl5pPr>
            <a:lvl6pPr marL="2286000" lvl="5" indent="0" rtl="0">
              <a:spcBef>
                <a:spcPts val="0"/>
              </a:spcBef>
              <a:buFont typeface="Arial"/>
              <a:buNone/>
              <a:defRPr/>
            </a:lvl6pPr>
            <a:lvl7pPr marL="2743200" lvl="6" indent="0" rtl="0">
              <a:spcBef>
                <a:spcPts val="0"/>
              </a:spcBef>
              <a:buFont typeface="Arial"/>
              <a:buNone/>
              <a:defRPr/>
            </a:lvl7pPr>
            <a:lvl8pPr marL="3200400" lvl="7" indent="0" rtl="0">
              <a:spcBef>
                <a:spcPts val="0"/>
              </a:spcBef>
              <a:buFont typeface="Arial"/>
              <a:buNone/>
              <a:defRPr/>
            </a:lvl8pPr>
            <a:lvl9pPr marL="3657600" lvl="8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82" name="Shape 18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3" name="Shape 18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4" name="Shape 18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5" name="Shape 18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algn="l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lvl="0" indent="0" rtl="0">
              <a:spcBef>
                <a:spcPts val="0"/>
              </a:spcBef>
              <a:buFont typeface="Arial"/>
              <a:buNone/>
              <a:defRPr/>
            </a:lvl1pPr>
            <a:lvl2pPr marL="457200" lvl="1" indent="0" rtl="0">
              <a:spcBef>
                <a:spcPts val="0"/>
              </a:spcBef>
              <a:buFont typeface="Arial"/>
              <a:buNone/>
              <a:defRPr/>
            </a:lvl2pPr>
            <a:lvl3pPr marL="914400" lvl="2" indent="0" rtl="0">
              <a:spcBef>
                <a:spcPts val="0"/>
              </a:spcBef>
              <a:buFont typeface="Arial"/>
              <a:buNone/>
              <a:defRPr/>
            </a:lvl3pPr>
            <a:lvl4pPr marL="1371600" lvl="3" indent="0" rtl="0">
              <a:spcBef>
                <a:spcPts val="0"/>
              </a:spcBef>
              <a:buFont typeface="Arial"/>
              <a:buNone/>
              <a:defRPr/>
            </a:lvl4pPr>
            <a:lvl5pPr marL="1828800" lvl="4" indent="0" rtl="0">
              <a:spcBef>
                <a:spcPts val="0"/>
              </a:spcBef>
              <a:buFont typeface="Arial"/>
              <a:buNone/>
              <a:defRPr/>
            </a:lvl5pPr>
            <a:lvl6pPr marL="2286000" lvl="5" indent="0" rtl="0">
              <a:spcBef>
                <a:spcPts val="0"/>
              </a:spcBef>
              <a:buFont typeface="Arial"/>
              <a:buNone/>
              <a:defRPr/>
            </a:lvl6pPr>
            <a:lvl7pPr marL="2743200" lvl="6" indent="0" rtl="0">
              <a:spcBef>
                <a:spcPts val="0"/>
              </a:spcBef>
              <a:buFont typeface="Arial"/>
              <a:buNone/>
              <a:defRPr/>
            </a:lvl7pPr>
            <a:lvl8pPr marL="3200400" lvl="7" indent="0" rtl="0">
              <a:spcBef>
                <a:spcPts val="0"/>
              </a:spcBef>
              <a:buFont typeface="Arial"/>
              <a:buNone/>
              <a:defRPr/>
            </a:lvl8pPr>
            <a:lvl9pPr marL="3657600" lvl="8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89" name="Shape 18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0" name="Shape 19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1" name="Shape 19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94" name="Shape 19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1pPr>
            <a:lvl2pPr marL="457200" marR="0" lvl="1" indent="0" algn="ctr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2pPr>
            <a:lvl3pPr marL="914400" marR="0" lvl="2" indent="0" algn="ctr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3pPr>
            <a:lvl4pPr marL="1371600" marR="0" lvl="3" indent="0" algn="ctr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4pPr>
            <a:lvl5pPr marL="1828800" marR="0" lvl="4" indent="0" algn="ctr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95" name="Shape 19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6" name="Shape 19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7" name="Shape 19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/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/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/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/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5pPr>
            <a:lvl6pPr marL="2514600" marR="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6pPr>
            <a:lvl7pPr marL="2971800" marR="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7pPr>
            <a:lvl8pPr marL="3429000" marR="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8pPr>
            <a:lvl9pPr marL="3886200" marR="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Shape 203" descr="It_Strikes_the_Public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96273" y="0"/>
            <a:ext cx="60477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Shape 204"/>
          <p:cNvSpPr txBox="1">
            <a:spLocks noGrp="1"/>
          </p:cNvSpPr>
          <p:nvPr>
            <p:ph type="title"/>
          </p:nvPr>
        </p:nvSpPr>
        <p:spPr>
          <a:xfrm>
            <a:off x="0" y="4"/>
            <a:ext cx="3096300" cy="1600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2800" b="1" dirty="0"/>
              <a:t>Post-War Demobilization and Red </a:t>
            </a:r>
            <a:r>
              <a:rPr lang="en-US" sz="2800" b="1" dirty="0" smtClean="0"/>
              <a:t>Scare</a:t>
            </a:r>
            <a:endParaRPr lang="en-US" sz="2800" b="1" dirty="0"/>
          </a:p>
        </p:txBody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0" y="2301550"/>
            <a:ext cx="3096300" cy="455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2800" dirty="0"/>
              <a:t>When you come in - look at the picture at right and explain what the author is trying to tell the American </a:t>
            </a:r>
            <a:r>
              <a:rPr lang="en-US" sz="2800" dirty="0" smtClean="0"/>
              <a:t>public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l">
              <a:spcBef>
                <a:spcPts val="0"/>
              </a:spcBef>
              <a:buNone/>
            </a:pPr>
            <a:r>
              <a:rPr lang="en-US"/>
              <a:t>The War Comes to an End</a:t>
            </a:r>
          </a:p>
        </p:txBody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74320" lvl="0" indent="-274320" rtl="0">
              <a:spcBef>
                <a:spcPts val="0"/>
              </a:spcBef>
              <a:buClr>
                <a:srgbClr val="000000"/>
              </a:buClr>
              <a:buSzPct val="95000"/>
              <a:buFont typeface="Noto Symbol"/>
            </a:pPr>
            <a:r>
              <a:rPr lang="en-US" sz="2600">
                <a:solidFill>
                  <a:srgbClr val="000000"/>
                </a:solidFill>
                <a:latin typeface="Constantia"/>
                <a:ea typeface="Constantia"/>
                <a:cs typeface="Constantia"/>
                <a:sym typeface="Constantia"/>
              </a:rPr>
              <a:t>November 11</a:t>
            </a:r>
            <a:r>
              <a:rPr lang="en-US" sz="2600" baseline="30000">
                <a:solidFill>
                  <a:srgbClr val="000000"/>
                </a:solidFill>
                <a:latin typeface="Constantia"/>
                <a:ea typeface="Constantia"/>
                <a:cs typeface="Constantia"/>
                <a:sym typeface="Constantia"/>
              </a:rPr>
              <a:t>th</a:t>
            </a:r>
            <a:r>
              <a:rPr lang="en-US" sz="2600">
                <a:solidFill>
                  <a:srgbClr val="000000"/>
                </a:solidFill>
                <a:latin typeface="Constantia"/>
                <a:ea typeface="Constantia"/>
                <a:cs typeface="Constantia"/>
                <a:sym typeface="Constantia"/>
              </a:rPr>
              <a:t>, at 11AM in 1918</a:t>
            </a:r>
          </a:p>
          <a:p>
            <a:pPr marL="274320" lvl="0" indent="-274320" rtl="0">
              <a:spcBef>
                <a:spcPts val="520"/>
              </a:spcBef>
              <a:buClr>
                <a:srgbClr val="0BD0D9"/>
              </a:buClr>
              <a:buSzPct val="95000"/>
              <a:buFont typeface="Noto Symbol"/>
              <a:buNone/>
            </a:pPr>
            <a:endParaRPr sz="2600">
              <a:solidFill>
                <a:srgbClr val="000000"/>
              </a:solidFill>
              <a:latin typeface="Constantia"/>
              <a:ea typeface="Constantia"/>
              <a:cs typeface="Constantia"/>
              <a:sym typeface="Constantia"/>
            </a:endParaRPr>
          </a:p>
          <a:p>
            <a:pPr marL="274320" lvl="0" indent="-274320" rtl="0">
              <a:spcBef>
                <a:spcPts val="520"/>
              </a:spcBef>
              <a:buClr>
                <a:srgbClr val="000000"/>
              </a:buClr>
              <a:buSzPct val="95000"/>
              <a:buFont typeface="Noto Symbol"/>
            </a:pPr>
            <a:r>
              <a:rPr lang="en-US" sz="2600">
                <a:solidFill>
                  <a:srgbClr val="000000"/>
                </a:solidFill>
                <a:latin typeface="Constantia"/>
                <a:ea typeface="Constantia"/>
                <a:cs typeface="Constantia"/>
                <a:sym typeface="Constantia"/>
              </a:rPr>
              <a:t>8.5 Million dead, 21 million wounded</a:t>
            </a:r>
          </a:p>
          <a:p>
            <a:pPr marL="640080" lvl="1" indent="-259080" rtl="0">
              <a:spcBef>
                <a:spcPts val="480"/>
              </a:spcBef>
              <a:buClr>
                <a:srgbClr val="000000"/>
              </a:buClr>
              <a:buSzPct val="85000"/>
              <a:buFont typeface="Noto Symbol"/>
            </a:pPr>
            <a:r>
              <a:rPr lang="en-US" sz="2400">
                <a:solidFill>
                  <a:srgbClr val="000000"/>
                </a:solidFill>
                <a:latin typeface="Constantia"/>
                <a:ea typeface="Constantia"/>
                <a:cs typeface="Constantia"/>
                <a:sym typeface="Constantia"/>
              </a:rPr>
              <a:t>Civilian cost as well…</a:t>
            </a:r>
          </a:p>
          <a:p>
            <a:pPr marL="640080" lvl="1" indent="-259080" rtl="0">
              <a:spcBef>
                <a:spcPts val="480"/>
              </a:spcBef>
              <a:buClr>
                <a:srgbClr val="000000"/>
              </a:buClr>
              <a:buSzPct val="85000"/>
              <a:buFont typeface="Noto Symbol"/>
            </a:pPr>
            <a:r>
              <a:rPr lang="en-US" sz="2400">
                <a:solidFill>
                  <a:srgbClr val="000000"/>
                </a:solidFill>
                <a:latin typeface="Constantia"/>
                <a:ea typeface="Constantia"/>
                <a:cs typeface="Constantia"/>
                <a:sym typeface="Constantia"/>
              </a:rPr>
              <a:t>Monetary cost as well…</a:t>
            </a:r>
          </a:p>
          <a:p>
            <a:pPr marL="640080" lvl="1" indent="-259080" rtl="0">
              <a:spcBef>
                <a:spcPts val="480"/>
              </a:spcBef>
              <a:buClr>
                <a:srgbClr val="000000"/>
              </a:buClr>
              <a:buSzPct val="85000"/>
              <a:buFont typeface="Noto Symbol"/>
            </a:pPr>
            <a:r>
              <a:rPr lang="en-US" sz="2400">
                <a:solidFill>
                  <a:srgbClr val="000000"/>
                </a:solidFill>
                <a:latin typeface="Constantia"/>
                <a:ea typeface="Constantia"/>
                <a:cs typeface="Constantia"/>
                <a:sym typeface="Constantia"/>
              </a:rPr>
              <a:t>A little over 50,000 American deaths</a:t>
            </a:r>
          </a:p>
          <a:p>
            <a:pPr marL="274320" lvl="0" indent="-274320" rtl="0">
              <a:spcBef>
                <a:spcPts val="520"/>
              </a:spcBef>
              <a:buClr>
                <a:srgbClr val="0BD0D9"/>
              </a:buClr>
              <a:buSzPct val="95000"/>
              <a:buFont typeface="Noto Symbol"/>
              <a:buNone/>
            </a:pPr>
            <a:endParaRPr sz="2600">
              <a:solidFill>
                <a:srgbClr val="000000"/>
              </a:solidFill>
              <a:latin typeface="Constantia"/>
              <a:ea typeface="Constantia"/>
              <a:cs typeface="Constantia"/>
              <a:sym typeface="Constantia"/>
            </a:endParaRPr>
          </a:p>
          <a:p>
            <a:pPr marL="274320" lvl="0" indent="-274320" rtl="0">
              <a:spcBef>
                <a:spcPts val="520"/>
              </a:spcBef>
              <a:buClr>
                <a:srgbClr val="000000"/>
              </a:buClr>
              <a:buSzPct val="95000"/>
              <a:buFont typeface="Noto Symbol"/>
            </a:pPr>
            <a:r>
              <a:rPr lang="en-US" sz="2600">
                <a:solidFill>
                  <a:srgbClr val="000000"/>
                </a:solidFill>
                <a:latin typeface="Constantia"/>
                <a:ea typeface="Constantia"/>
                <a:cs typeface="Constantia"/>
                <a:sym typeface="Constantia"/>
              </a:rPr>
              <a:t>Treaty of Versailles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74320" lvl="0" indent="-274320" rtl="0">
              <a:spcBef>
                <a:spcPts val="0"/>
              </a:spcBef>
              <a:buClr>
                <a:srgbClr val="000000"/>
              </a:buClr>
              <a:buSzPct val="95000"/>
              <a:buFont typeface="Noto Symbol"/>
            </a:pPr>
            <a:r>
              <a:rPr lang="en-US" sz="2800">
                <a:solidFill>
                  <a:srgbClr val="000000"/>
                </a:solidFill>
                <a:latin typeface="Constantia"/>
                <a:ea typeface="Constantia"/>
                <a:cs typeface="Constantia"/>
                <a:sym typeface="Constantia"/>
              </a:rPr>
              <a:t>14 points:</a:t>
            </a:r>
          </a:p>
          <a:p>
            <a:pPr marL="640080" lvl="1" indent="-259080" rtl="0">
              <a:spcBef>
                <a:spcPts val="480"/>
              </a:spcBef>
              <a:buClr>
                <a:srgbClr val="000000"/>
              </a:buClr>
              <a:buSzPct val="85000"/>
              <a:buFont typeface="Noto Symbol"/>
            </a:pPr>
            <a:r>
              <a:rPr lang="en-US" sz="2400">
                <a:solidFill>
                  <a:srgbClr val="000000"/>
                </a:solidFill>
                <a:latin typeface="Constantia"/>
                <a:ea typeface="Constantia"/>
                <a:cs typeface="Constantia"/>
                <a:sym typeface="Constantia"/>
              </a:rPr>
              <a:t>Ending secret treaties</a:t>
            </a:r>
          </a:p>
          <a:p>
            <a:pPr marL="640080" lvl="1" indent="-259080" rtl="0">
              <a:spcBef>
                <a:spcPts val="480"/>
              </a:spcBef>
              <a:buClr>
                <a:srgbClr val="000000"/>
              </a:buClr>
              <a:buSzPct val="85000"/>
              <a:buFont typeface="Noto Symbol"/>
            </a:pPr>
            <a:r>
              <a:rPr lang="en-US" sz="2400">
                <a:solidFill>
                  <a:srgbClr val="000000"/>
                </a:solidFill>
                <a:latin typeface="Constantia"/>
                <a:ea typeface="Constantia"/>
                <a:cs typeface="Constantia"/>
                <a:sym typeface="Constantia"/>
              </a:rPr>
              <a:t>Agreeing to freedom of the seas</a:t>
            </a:r>
          </a:p>
          <a:p>
            <a:pPr marL="640080" lvl="1" indent="-259080" rtl="0">
              <a:spcBef>
                <a:spcPts val="480"/>
              </a:spcBef>
              <a:buClr>
                <a:srgbClr val="000000"/>
              </a:buClr>
              <a:buSzPct val="85000"/>
              <a:buFont typeface="Noto Symbol"/>
            </a:pPr>
            <a:r>
              <a:rPr lang="en-US" sz="2400">
                <a:solidFill>
                  <a:srgbClr val="000000"/>
                </a:solidFill>
                <a:latin typeface="Constantia"/>
                <a:ea typeface="Constantia"/>
                <a:cs typeface="Constantia"/>
                <a:sym typeface="Constantia"/>
              </a:rPr>
              <a:t>Removing economic barriers to trade</a:t>
            </a:r>
          </a:p>
          <a:p>
            <a:pPr marL="640080" lvl="1" indent="-259080" rtl="0">
              <a:spcBef>
                <a:spcPts val="480"/>
              </a:spcBef>
              <a:buClr>
                <a:srgbClr val="000000"/>
              </a:buClr>
              <a:buSzPct val="85000"/>
              <a:buFont typeface="Noto Symbol"/>
            </a:pPr>
            <a:r>
              <a:rPr lang="en-US" sz="2400">
                <a:solidFill>
                  <a:srgbClr val="000000"/>
                </a:solidFill>
                <a:latin typeface="Constantia"/>
                <a:ea typeface="Constantia"/>
                <a:cs typeface="Constantia"/>
                <a:sym typeface="Constantia"/>
              </a:rPr>
              <a:t>Reducing the size of national armies and navies</a:t>
            </a:r>
          </a:p>
          <a:p>
            <a:pPr marL="640080" lvl="1" indent="-259080" rtl="0">
              <a:spcBef>
                <a:spcPts val="480"/>
              </a:spcBef>
              <a:buClr>
                <a:srgbClr val="000000"/>
              </a:buClr>
              <a:buSzPct val="85000"/>
              <a:buFont typeface="Noto Symbol"/>
            </a:pPr>
            <a:r>
              <a:rPr lang="en-US" sz="2400">
                <a:solidFill>
                  <a:srgbClr val="000000"/>
                </a:solidFill>
                <a:latin typeface="Constantia"/>
                <a:ea typeface="Constantia"/>
                <a:cs typeface="Constantia"/>
                <a:sym typeface="Constantia"/>
              </a:rPr>
              <a:t>Adjusting colonial claims with fairness towards colonial peoples</a:t>
            </a:r>
          </a:p>
          <a:p>
            <a:pPr marL="640080" lvl="1" indent="-259080" rtl="0">
              <a:spcBef>
                <a:spcPts val="480"/>
              </a:spcBef>
              <a:buClr>
                <a:srgbClr val="000000"/>
              </a:buClr>
              <a:buSzPct val="85000"/>
              <a:buFont typeface="Noto Symbol"/>
            </a:pPr>
            <a:r>
              <a:rPr lang="en-US" sz="2400">
                <a:solidFill>
                  <a:srgbClr val="000000"/>
                </a:solidFill>
                <a:latin typeface="Constantia"/>
                <a:ea typeface="Constantia"/>
                <a:cs typeface="Constantia"/>
                <a:sym typeface="Constantia"/>
              </a:rPr>
              <a:t>Redrawing national borders – giving of self-determination</a:t>
            </a:r>
          </a:p>
          <a:p>
            <a:pPr marL="640080" lvl="1" indent="-259080" rtl="0">
              <a:spcBef>
                <a:spcPts val="480"/>
              </a:spcBef>
              <a:buClr>
                <a:srgbClr val="000000"/>
              </a:buClr>
              <a:buSzPct val="85000"/>
              <a:buFont typeface="Noto Symbol"/>
            </a:pPr>
            <a:r>
              <a:rPr lang="en-US" sz="2400">
                <a:solidFill>
                  <a:srgbClr val="000000"/>
                </a:solidFill>
                <a:latin typeface="Constantia"/>
                <a:ea typeface="Constantia"/>
                <a:cs typeface="Constantia"/>
                <a:sym typeface="Constantia"/>
              </a:rPr>
              <a:t>Creation of League of Nations</a:t>
            </a:r>
          </a:p>
          <a:p>
            <a:pPr marL="457200" lvl="0" indent="0" rtl="0">
              <a:spcBef>
                <a:spcPts val="480"/>
              </a:spcBef>
              <a:buNone/>
            </a:pPr>
            <a:endParaRPr sz="2400">
              <a:solidFill>
                <a:srgbClr val="000000"/>
              </a:solidFill>
              <a:latin typeface="Constantia"/>
              <a:ea typeface="Constantia"/>
              <a:cs typeface="Constantia"/>
              <a:sym typeface="Constantia"/>
            </a:endParaRPr>
          </a:p>
          <a:p>
            <a:pPr marL="274320" lvl="0" indent="-257809" rtl="0">
              <a:spcBef>
                <a:spcPts val="480"/>
              </a:spcBef>
              <a:buClr>
                <a:srgbClr val="000000"/>
              </a:buClr>
              <a:buSzPct val="100000"/>
              <a:buFont typeface="Constantia"/>
            </a:pPr>
            <a:r>
              <a:rPr lang="en-US" sz="2400">
                <a:solidFill>
                  <a:srgbClr val="000000"/>
                </a:solidFill>
                <a:latin typeface="Constantia"/>
                <a:ea typeface="Constantia"/>
                <a:cs typeface="Constantia"/>
                <a:sym typeface="Constantia"/>
              </a:rPr>
              <a:t>Yet the US never ratifies this agreement</a:t>
            </a:r>
          </a:p>
        </p:txBody>
      </p:sp>
      <p:sp>
        <p:nvSpPr>
          <p:cNvPr id="219" name="Shape 219"/>
          <p:cNvSpPr txBox="1">
            <a:spLocks noGrp="1"/>
          </p:cNvSpPr>
          <p:nvPr>
            <p:ph type="title"/>
          </p:nvPr>
        </p:nvSpPr>
        <p:spPr>
          <a:xfrm>
            <a:off x="248800" y="233275"/>
            <a:ext cx="8677500" cy="1200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200"/>
              <a:t>Below is a distillation of Wilson’s 14 points - what causes of the war was each trying to address?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title"/>
          </p:nvPr>
        </p:nvSpPr>
        <p:spPr>
          <a:xfrm>
            <a:off x="0" y="228600"/>
            <a:ext cx="6172199" cy="838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1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 Impacts of Demobilization</a:t>
            </a:r>
          </a:p>
        </p:txBody>
      </p:sp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0" y="1676400"/>
            <a:ext cx="3962399" cy="2666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Steel</a:t>
            </a:r>
          </a:p>
          <a:p>
            <a:pPr marL="342900" marR="0" lvl="0" indent="-3429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Boston Police</a:t>
            </a:r>
          </a:p>
          <a:p>
            <a:pPr marL="342900" marR="0" lvl="0" indent="-3429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Seattle General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2" name="Shape 232" descr="seattle general strike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048000" y="1981200"/>
            <a:ext cx="3059723" cy="2209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Shape 233" descr="he gives aid and comfort to the enemies of society"/>
          <p:cNvPicPr preferRelativeResize="0">
            <a:picLocks noGrp="1"/>
          </p:cNvPicPr>
          <p:nvPr>
            <p:ph type="body" idx="3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6175375" y="0"/>
            <a:ext cx="2968624" cy="3352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Shape 234" descr="steel workers strik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4613275"/>
            <a:ext cx="5867400" cy="2244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Shape 235" descr="spiting himself - worker sawing off branch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32500" y="3378200"/>
            <a:ext cx="3111500" cy="3479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>
            <a:spLocks noGrp="1"/>
          </p:cNvSpPr>
          <p:nvPr>
            <p:ph type="title"/>
          </p:nvPr>
        </p:nvSpPr>
        <p:spPr>
          <a:xfrm>
            <a:off x="0" y="381000"/>
            <a:ext cx="91440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-US" sz="3200" b="1" i="0" u="none" strike="noStrike" cap="none">
                <a:latin typeface="Arial"/>
                <a:ea typeface="Arial"/>
                <a:cs typeface="Arial"/>
                <a:sym typeface="Arial"/>
              </a:rPr>
              <a:t>What led to the Red Scare?</a:t>
            </a:r>
          </a:p>
        </p:txBody>
      </p:sp>
      <p:pic>
        <p:nvPicPr>
          <p:cNvPr id="250" name="Shape 250" descr="is your washroom breeding bolsheviks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096000" y="2432050"/>
            <a:ext cx="3048000" cy="442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Shape 251" descr="sedition legislatio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24200" y="2438400"/>
            <a:ext cx="3213000" cy="441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Shape 252" descr="sam spanking union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5">
            <a:alphaModFix/>
          </a:blip>
          <a:srcRect/>
          <a:stretch/>
        </p:blipFill>
        <p:spPr>
          <a:xfrm>
            <a:off x="0" y="2405061"/>
            <a:ext cx="3505200" cy="445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>
            <a:spLocks noGrp="1"/>
          </p:cNvSpPr>
          <p:nvPr>
            <p:ph type="title"/>
          </p:nvPr>
        </p:nvSpPr>
        <p:spPr>
          <a:xfrm>
            <a:off x="0" y="0"/>
            <a:ext cx="5029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1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did Americans fear “reds” so much.</a:t>
            </a:r>
          </a:p>
        </p:txBody>
      </p:sp>
      <p:sp>
        <p:nvSpPr>
          <p:cNvPr id="259" name="Shape 25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0" name="Shape 260" descr="A Mitchel Palmer's House bombed  (1919)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981200" y="1828800"/>
            <a:ext cx="3185869" cy="5029199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Shape 261"/>
          <p:cNvSpPr txBox="1"/>
          <p:nvPr/>
        </p:nvSpPr>
        <p:spPr>
          <a:xfrm>
            <a:off x="228600" y="1447800"/>
            <a:ext cx="4724400" cy="258532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Attorney General A. Mitchel Palmer’s House</a:t>
            </a: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Palmer Raids</a:t>
            </a:r>
          </a:p>
          <a:p>
            <a:pPr marL="457200" marR="0" lvl="1" indent="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6,000</a:t>
            </a:r>
          </a:p>
          <a:p>
            <a:pPr marL="457200" marR="0" lvl="1" indent="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500</a:t>
            </a:r>
          </a:p>
        </p:txBody>
      </p:sp>
      <p:cxnSp>
        <p:nvCxnSpPr>
          <p:cNvPr id="262" name="Shape 262"/>
          <p:cNvCxnSpPr/>
          <p:nvPr/>
        </p:nvCxnSpPr>
        <p:spPr>
          <a:xfrm>
            <a:off x="0" y="1143000"/>
            <a:ext cx="48006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63" name="Shape 263" descr="Step_by_Step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92687" y="304800"/>
            <a:ext cx="4151312" cy="5486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95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Introduction to the Roaring 20’s</a:t>
            </a:r>
          </a:p>
        </p:txBody>
      </p:sp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Today we will watch a video that encapsulates the 1920’s, it does a good job of hitting major events and ideas and explaining how we will understand this time period.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dirty="0"/>
          </a:p>
          <a:p>
            <a:pPr marL="1828800" marR="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b="1" u="sng" dirty="0"/>
              <a:t>The Roaring 20’s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dirty="0"/>
              <a:t>Rebellion									Reaction</a:t>
            </a: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</Words>
  <Application>Microsoft Office PowerPoint</Application>
  <PresentationFormat>On-screen Show (4:3)</PresentationFormat>
  <Paragraphs>49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Noto Symbol</vt:lpstr>
      <vt:lpstr>Constantia</vt:lpstr>
      <vt:lpstr>Calibri</vt:lpstr>
      <vt:lpstr>Office Theme</vt:lpstr>
      <vt:lpstr>Default Design</vt:lpstr>
      <vt:lpstr>Post-War Demobilization and Red Scare</vt:lpstr>
      <vt:lpstr>The War Comes to an End</vt:lpstr>
      <vt:lpstr>Below is a distillation of Wilson’s 14 points - what causes of the war was each trying to address? </vt:lpstr>
      <vt:lpstr>Real Impacts of Demobilization</vt:lpstr>
      <vt:lpstr>What led to the Red Scare?</vt:lpstr>
      <vt:lpstr>Why did Americans fear “reds” so much.</vt:lpstr>
      <vt:lpstr>Introduction to the Roaring 20’s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Post-War Demobilization and Red Scare</dc:title>
  <dc:creator>Balazs, Stephen</dc:creator>
  <cp:lastModifiedBy>Balazs, Stephen</cp:lastModifiedBy>
  <cp:revision>1</cp:revision>
  <dcterms:modified xsi:type="dcterms:W3CDTF">2017-04-06T15:12:59Z</dcterms:modified>
</cp:coreProperties>
</file>